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9"/>
  </p:notesMasterIdLst>
  <p:sldIdLst>
    <p:sldId id="261" r:id="rId3"/>
    <p:sldId id="263" r:id="rId4"/>
    <p:sldId id="266" r:id="rId5"/>
    <p:sldId id="267" r:id="rId6"/>
    <p:sldId id="268" r:id="rId7"/>
    <p:sldId id="269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1218" y="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notesMaster" Target="notesMasters/notesMaster1.xml"/><Relationship Id="rId14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E59913-FE14-44C6-A128-444176E76C2B}" type="datetimeFigureOut">
              <a:rPr lang="en-US" smtClean="0"/>
              <a:t>6/13/2018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950E7E-F62B-41F8-8320-12856B569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42708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GB"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55820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50609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8415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5958012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grpSp>
        <p:nvGrpSpPr>
          <p:cNvPr id="5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6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7" name="image1.png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800" y="6176850"/>
            <a:ext cx="4267200" cy="304800"/>
          </a:xfrm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  <a:latin typeface="Calibri"/>
                <a:cs typeface="Calibri"/>
                <a:sym typeface="Calibri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Rapid Response Teams Training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41DA84D-6B13-4DF3-B65B-F09B8BB8C7B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75241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84582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D6A613BE-47C0-4900-BDD3-FBF4F0FA465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371283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83820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A710C3AC-2753-431F-B300-29CC644D809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742540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189212E-7EEF-474E-BAD5-E690FB6C06C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420581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3DD2E3D-E5A4-4523-9208-FA5290DDA11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225375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50799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E9BC9DD-E369-4672-B478-B546514F65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27211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1718731-5FE6-492D-BD72-52B453B01C9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2784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25849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5ABD8E-E64D-4F34-8682-13533209394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622476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A7E39D-06B1-4D79-9212-016EF015538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263846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222C279-9B2E-4222-BA3D-98325B57B1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03820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9A1650-9120-4C96-BED5-F20E40E936B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87658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85603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847451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524914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92623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367098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372006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27465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68D85E-EA14-4C9A-9727-7A9906461C8F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F6E049-CEC3-46A6-A84B-3888F9F30EBF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99231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33600" y="6356350"/>
            <a:ext cx="4648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02650" y="6481763"/>
            <a:ext cx="609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264479D6-E1AD-4E5B-A4F8-2E59461ED89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Subtitle 2"/>
          <p:cNvSpPr txBox="1">
            <a:spLocks/>
          </p:cNvSpPr>
          <p:nvPr userDrawn="1"/>
        </p:nvSpPr>
        <p:spPr>
          <a:xfrm>
            <a:off x="2209800" y="6176963"/>
            <a:ext cx="4267200" cy="304800"/>
          </a:xfrm>
          <a:prstGeom prst="rect">
            <a:avLst/>
          </a:prstGeom>
        </p:spPr>
        <p:txBody>
          <a:bodyPr/>
          <a:lstStyle>
            <a:lvl1pPr marL="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bg1"/>
                </a:solidFill>
                <a:latin typeface="Calibri"/>
                <a:ea typeface="+mn-ea"/>
                <a:cs typeface="Calibri"/>
                <a:sym typeface="Calibri"/>
              </a:defRPr>
            </a:lvl1pPr>
            <a:lvl2pPr marL="4572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1400">
                <a:solidFill>
                  <a:srgbClr val="FFFFFF"/>
                </a:solidFill>
                <a:ea typeface="Calibri"/>
              </a:rPr>
              <a:t>Rapid Response Teams Training</a:t>
            </a:r>
            <a:endParaRPr lang="fr-FR" sz="1400" dirty="0">
              <a:solidFill>
                <a:srgbClr val="FFFFFF"/>
              </a:solidFill>
              <a:ea typeface="Calibri"/>
            </a:endParaRPr>
          </a:p>
        </p:txBody>
      </p:sp>
      <p:sp>
        <p:nvSpPr>
          <p:cNvPr id="1031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8686800" y="6481763"/>
            <a:ext cx="609600" cy="365125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fld id="{450384FD-CC80-4B09-A768-218B646411B4}" type="slidenum">
              <a:rPr lang="en-US" sz="1600">
                <a:solidFill>
                  <a:schemeClr val="bg1"/>
                </a:solidFill>
              </a:rPr>
              <a:pPr eaLnBrk="1" hangingPunct="1"/>
              <a:t>‹#›</a:t>
            </a:fld>
            <a:endParaRPr lang="en-US" sz="1600">
              <a:solidFill>
                <a:schemeClr val="bg1"/>
              </a:solidFill>
            </a:endParaRPr>
          </a:p>
        </p:txBody>
      </p:sp>
      <p:grpSp>
        <p:nvGrpSpPr>
          <p:cNvPr id="1033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1035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1036" name="image1.png"/>
            <p:cNvPicPr>
              <a:picLocks noChangeAspect="1" noChangeArrowheads="1"/>
            </p:cNvPicPr>
            <p:nvPr/>
          </p:nvPicPr>
          <p:blipFill>
            <a:blip r:embed="rId14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1034" name="TextBox 12"/>
          <p:cNvSpPr txBox="1">
            <a:spLocks noChangeArrowheads="1"/>
          </p:cNvSpPr>
          <p:nvPr userDrawn="1"/>
        </p:nvSpPr>
        <p:spPr bwMode="auto">
          <a:xfrm>
            <a:off x="2057400" y="6478588"/>
            <a:ext cx="271420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fr-FR" sz="1200">
                <a:solidFill>
                  <a:schemeClr val="bg1"/>
                </a:solidFill>
                <a:latin typeface="Arial Narrow" pitchFamily="34" charset="0"/>
              </a:rPr>
              <a:t>Formation des Équipes d’Intervention Rapide</a:t>
            </a:r>
            <a:endParaRPr lang="en-GB" sz="120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98296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rgbClr val="632523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mailto:ihrhrt@who.int" TargetMode="External"/><Relationship Id="rId2" Type="http://schemas.openxmlformats.org/officeDocument/2006/relationships/hyperlink" Target="https://extranet.who.int/hslp" TargetMode="External"/><Relationship Id="rId1" Type="http://schemas.openxmlformats.org/officeDocument/2006/relationships/slideLayout" Target="../slideLayouts/slideLayout1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07504" y="4797152"/>
            <a:ext cx="8373616" cy="936104"/>
          </a:xfrm>
          <a:solidFill>
            <a:schemeClr val="bg1"/>
          </a:solidFill>
        </p:spPr>
        <p:txBody>
          <a:bodyPr>
            <a:normAutofit/>
          </a:bodyPr>
          <a:lstStyle/>
          <a:p>
            <a:pPr algn="l"/>
            <a:r>
              <a:rPr lang="fr-FR" sz="3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A2.4 Activités de team building</a:t>
            </a:r>
            <a:endParaRPr lang="en-GB" sz="3200" b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2267744" y="260783"/>
            <a:ext cx="662473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200" b="1" dirty="0">
                <a:solidFill>
                  <a:srgbClr val="0070C0"/>
                </a:solidFill>
                <a:latin typeface="Arial" charset="0"/>
                <a:cs typeface="Arial" charset="0"/>
              </a:rPr>
              <a:t>Formation des</a:t>
            </a:r>
          </a:p>
          <a:p>
            <a:pPr algn="r"/>
            <a:r>
              <a:rPr lang="en-US" sz="3200" b="1" dirty="0" err="1">
                <a:solidFill>
                  <a:srgbClr val="002060"/>
                </a:solidFill>
                <a:latin typeface="Arial" charset="0"/>
                <a:cs typeface="Arial" charset="0"/>
              </a:rPr>
              <a:t>Équipes</a:t>
            </a:r>
            <a:r>
              <a:rPr lang="en-US" sz="3200" b="1" dirty="0">
                <a:solidFill>
                  <a:srgbClr val="002060"/>
                </a:solidFill>
                <a:latin typeface="Arial" charset="0"/>
                <a:cs typeface="Arial" charset="0"/>
              </a:rPr>
              <a:t> </a:t>
            </a:r>
            <a:r>
              <a:rPr lang="en-US" sz="3200" b="1" dirty="0" err="1">
                <a:solidFill>
                  <a:srgbClr val="002060"/>
                </a:solidFill>
                <a:latin typeface="Arial" charset="0"/>
                <a:cs typeface="Arial" charset="0"/>
              </a:rPr>
              <a:t>d’Intervention</a:t>
            </a:r>
            <a:r>
              <a:rPr lang="en-US" sz="3200" b="1" dirty="0">
                <a:solidFill>
                  <a:srgbClr val="002060"/>
                </a:solidFill>
                <a:latin typeface="Arial" charset="0"/>
                <a:cs typeface="Arial" charset="0"/>
              </a:rPr>
              <a:t> </a:t>
            </a:r>
            <a:r>
              <a:rPr lang="en-US" sz="3200" b="1" dirty="0" err="1">
                <a:solidFill>
                  <a:srgbClr val="002060"/>
                </a:solidFill>
                <a:latin typeface="Arial" charset="0"/>
                <a:cs typeface="Arial" charset="0"/>
              </a:rPr>
              <a:t>Rapide</a:t>
            </a:r>
            <a:r>
              <a:rPr lang="en-US" sz="3200" b="1" dirty="0">
                <a:solidFill>
                  <a:srgbClr val="002060"/>
                </a:solidFill>
                <a:latin typeface="Arial" charset="0"/>
                <a:cs typeface="Arial" charset="0"/>
              </a:rPr>
              <a:t> </a:t>
            </a:r>
            <a:br>
              <a:rPr lang="en-US" sz="3200" b="1" dirty="0">
                <a:solidFill>
                  <a:srgbClr val="002060"/>
                </a:solidFill>
                <a:latin typeface="Arial" charset="0"/>
                <a:cs typeface="Arial" charset="0"/>
              </a:rPr>
            </a:br>
            <a:endParaRPr lang="en-GB" sz="3200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9EAD1CFC-7433-41C9-94A2-0F6DA62BDF13}"/>
              </a:ext>
            </a:extLst>
          </p:cNvPr>
          <p:cNvSpPr txBox="1"/>
          <p:nvPr/>
        </p:nvSpPr>
        <p:spPr>
          <a:xfrm>
            <a:off x="35496" y="6433591"/>
            <a:ext cx="206409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>
                <a:solidFill>
                  <a:srgbClr val="002060"/>
                </a:solidFill>
              </a:rPr>
              <a:t>Mise à jour: octobre 2015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42614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67544" y="2636912"/>
            <a:ext cx="8229600" cy="1143000"/>
          </a:xfrm>
        </p:spPr>
        <p:txBody>
          <a:bodyPr>
            <a:normAutofit/>
          </a:bodyPr>
          <a:lstStyle/>
          <a:p>
            <a:r>
              <a:rPr lang="fr-FR" sz="4000" b="1" dirty="0">
                <a:solidFill>
                  <a:srgbClr val="002060"/>
                </a:solidFill>
              </a:rPr>
              <a:t>2. Champ de mines</a:t>
            </a:r>
            <a:endParaRPr lang="en-GB" sz="4000" b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33178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600" b="1" dirty="0">
                <a:solidFill>
                  <a:srgbClr val="002060"/>
                </a:solidFill>
              </a:rPr>
              <a:t>Règles du jeu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51520" y="1424965"/>
            <a:ext cx="8640960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>
                <a:solidFill>
                  <a:srgbClr val="002060"/>
                </a:solidFill>
              </a:rPr>
              <a:t>1) Les équipes doivent </a:t>
            </a:r>
            <a:r>
              <a:rPr lang="fr-FR" b="1" dirty="0">
                <a:solidFill>
                  <a:schemeClr val="accent6">
                    <a:lumMod val="75000"/>
                  </a:schemeClr>
                </a:solidFill>
              </a:rPr>
              <a:t>traverser un « champ de mines ». </a:t>
            </a:r>
            <a:br>
              <a:rPr lang="fr-FR" dirty="0">
                <a:solidFill>
                  <a:srgbClr val="002060"/>
                </a:solidFill>
              </a:rPr>
            </a:br>
            <a:r>
              <a:rPr lang="fr-FR" dirty="0">
                <a:solidFill>
                  <a:srgbClr val="002060"/>
                </a:solidFill>
              </a:rPr>
              <a:t>2) Chaque équipe choisira </a:t>
            </a:r>
            <a:r>
              <a:rPr lang="fr-FR" b="1" dirty="0">
                <a:solidFill>
                  <a:schemeClr val="accent6">
                    <a:lumMod val="75000"/>
                  </a:schemeClr>
                </a:solidFill>
              </a:rPr>
              <a:t>un guide</a:t>
            </a:r>
            <a:r>
              <a:rPr lang="fr-FR" dirty="0">
                <a:solidFill>
                  <a:srgbClr val="002060"/>
                </a:solidFill>
              </a:rPr>
              <a:t>: le guide sera autorisé à voir et à parler afin de guider ses coéquipiers dans sa traversée du champ de mines, mais il ne sera pas autorisé à toucher ses coéquipiers, ni à pénétrer dans le champ de mines. </a:t>
            </a:r>
          </a:p>
          <a:p>
            <a:r>
              <a:rPr lang="fr-FR" dirty="0">
                <a:solidFill>
                  <a:srgbClr val="002060"/>
                </a:solidFill>
              </a:rPr>
              <a:t>3) Les coéquipiers </a:t>
            </a:r>
            <a:r>
              <a:rPr lang="fr-FR" b="1" dirty="0">
                <a:solidFill>
                  <a:schemeClr val="accent6">
                    <a:lumMod val="75000"/>
                  </a:schemeClr>
                </a:solidFill>
              </a:rPr>
              <a:t>auront les yeux bandés, </a:t>
            </a:r>
            <a:r>
              <a:rPr lang="fr-FR" dirty="0">
                <a:solidFill>
                  <a:srgbClr val="002060"/>
                </a:solidFill>
              </a:rPr>
              <a:t>ils</a:t>
            </a:r>
            <a:r>
              <a:rPr lang="fr-FR" b="1" dirty="0">
                <a:solidFill>
                  <a:schemeClr val="accent6">
                    <a:lumMod val="75000"/>
                  </a:schemeClr>
                </a:solidFill>
              </a:rPr>
              <a:t> </a:t>
            </a:r>
            <a:r>
              <a:rPr lang="fr-FR" dirty="0">
                <a:solidFill>
                  <a:srgbClr val="002060"/>
                </a:solidFill>
              </a:rPr>
              <a:t>ne sont pas autorisé à voir, ni à parler.</a:t>
            </a:r>
            <a:br>
              <a:rPr lang="fr-FR" dirty="0">
                <a:solidFill>
                  <a:srgbClr val="002060"/>
                </a:solidFill>
              </a:rPr>
            </a:br>
            <a:r>
              <a:rPr lang="fr-FR" dirty="0">
                <a:solidFill>
                  <a:srgbClr val="002060"/>
                </a:solidFill>
              </a:rPr>
              <a:t>4) Chaque équipe aura quelques minutes pour </a:t>
            </a:r>
            <a:r>
              <a:rPr lang="fr-FR" b="1" dirty="0">
                <a:solidFill>
                  <a:schemeClr val="accent6">
                    <a:lumMod val="75000"/>
                  </a:schemeClr>
                </a:solidFill>
              </a:rPr>
              <a:t>planifier et préparer sa stratégie de communication </a:t>
            </a:r>
            <a:r>
              <a:rPr lang="fr-FR" dirty="0">
                <a:solidFill>
                  <a:srgbClr val="002060"/>
                </a:solidFill>
              </a:rPr>
              <a:t>avant de commencer.</a:t>
            </a:r>
            <a:br>
              <a:rPr lang="fr-FR" dirty="0">
                <a:solidFill>
                  <a:srgbClr val="002060"/>
                </a:solidFill>
              </a:rPr>
            </a:br>
            <a:r>
              <a:rPr lang="fr-FR" dirty="0">
                <a:solidFill>
                  <a:srgbClr val="002060"/>
                </a:solidFill>
              </a:rPr>
              <a:t>5) Toutes les équipes se mettent en place pour le départ. Au signal </a:t>
            </a:r>
            <a:r>
              <a:rPr lang="fr-FR" b="1" dirty="0">
                <a:solidFill>
                  <a:schemeClr val="accent6">
                    <a:lumMod val="75000"/>
                  </a:schemeClr>
                </a:solidFill>
              </a:rPr>
              <a:t>« C’est parti ! » </a:t>
            </a:r>
            <a:r>
              <a:rPr lang="fr-FR" dirty="0">
                <a:solidFill>
                  <a:srgbClr val="002060"/>
                </a:solidFill>
              </a:rPr>
              <a:t>les équipes commencent la traversée du champ de mines.</a:t>
            </a:r>
            <a:br>
              <a:rPr lang="fr-FR" dirty="0">
                <a:solidFill>
                  <a:srgbClr val="002060"/>
                </a:solidFill>
              </a:rPr>
            </a:br>
            <a:r>
              <a:rPr lang="fr-FR" dirty="0">
                <a:solidFill>
                  <a:srgbClr val="002060"/>
                </a:solidFill>
              </a:rPr>
              <a:t>6) Une </a:t>
            </a:r>
            <a:r>
              <a:rPr lang="fr-FR" b="1" dirty="0">
                <a:solidFill>
                  <a:schemeClr val="accent6">
                    <a:lumMod val="75000"/>
                  </a:schemeClr>
                </a:solidFill>
              </a:rPr>
              <a:t>pénalité </a:t>
            </a:r>
            <a:r>
              <a:rPr lang="fr-FR" dirty="0">
                <a:solidFill>
                  <a:srgbClr val="002060"/>
                </a:solidFill>
              </a:rPr>
              <a:t>sera donnée chaque fois qu’une « mine » est touchée. Il peut s’agir d’un ajout de temps, d’une perte de points ou (dans le pire des cas) d’un retour au début.</a:t>
            </a:r>
          </a:p>
          <a:p>
            <a:endParaRPr lang="fr-FR" dirty="0">
              <a:solidFill>
                <a:srgbClr val="002060"/>
              </a:solidFill>
            </a:endParaRPr>
          </a:p>
          <a:p>
            <a:endParaRPr lang="fr-FR" dirty="0">
              <a:solidFill>
                <a:srgbClr val="002060"/>
              </a:solidFill>
            </a:endParaRPr>
          </a:p>
          <a:p>
            <a:pPr algn="ctr"/>
            <a:r>
              <a:rPr lang="fr-FR" b="1" i="1" dirty="0">
                <a:solidFill>
                  <a:srgbClr val="002060"/>
                </a:solidFill>
              </a:rPr>
              <a:t>L’équipe gagnante sera celle qui aura traversé le champ de mines le plus rapidement</a:t>
            </a:r>
            <a:r>
              <a:rPr lang="fr-FR" dirty="0">
                <a:solidFill>
                  <a:srgbClr val="002060"/>
                </a:solidFill>
              </a:rPr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066197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2636912"/>
            <a:ext cx="8229600" cy="1143000"/>
          </a:xfrm>
        </p:spPr>
        <p:txBody>
          <a:bodyPr/>
          <a:lstStyle/>
          <a:p>
            <a:r>
              <a:rPr lang="fr-FR" sz="4000" i="1" dirty="0">
                <a:solidFill>
                  <a:srgbClr val="002060"/>
                </a:solidFill>
              </a:rPr>
              <a:t>Qu’avez-vous appris de cette expérience?</a:t>
            </a:r>
            <a:endParaRPr lang="en-GB" sz="4000" i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84122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tle 1">
            <a:extLst>
              <a:ext uri="{FF2B5EF4-FFF2-40B4-BE49-F238E27FC236}">
                <a16:creationId xmlns:a16="http://schemas.microsoft.com/office/drawing/2014/main" id="{75A310CD-2EA6-4C4B-9A39-48B0109090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altLang="en-US" sz="3600" b="1">
                <a:solidFill>
                  <a:srgbClr val="002060"/>
                </a:solidFill>
              </a:rPr>
              <a:t>Clause de non-responsabilité</a:t>
            </a:r>
          </a:p>
        </p:txBody>
      </p:sp>
      <p:sp>
        <p:nvSpPr>
          <p:cNvPr id="46083" name="Content Placeholder 2">
            <a:extLst>
              <a:ext uri="{FF2B5EF4-FFF2-40B4-BE49-F238E27FC236}">
                <a16:creationId xmlns:a16="http://schemas.microsoft.com/office/drawing/2014/main" id="{A0EB7FF0-DE40-4487-80F0-493239C7D3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484313"/>
            <a:ext cx="8229600" cy="4525962"/>
          </a:xfrm>
        </p:spPr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r>
              <a:rPr lang="en-US" altLang="en-US" sz="1500" b="1"/>
              <a:t>WHO Health Security Learning Platform - </a:t>
            </a:r>
            <a:r>
              <a:rPr lang="en-US" altLang="en-US" sz="1400" b="1"/>
              <a:t>Training Materials</a:t>
            </a:r>
            <a:endParaRPr lang="en-US" altLang="en-US" sz="1500" b="1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 b="1"/>
              <a:t>Plateforme d’Apprentissage de l'OMS sur la Sécurité Sanitaire - Matériel de formation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Ces matériels de formation de l'OMS sont © Organisation mondiale de la Santé (OMS) 2018. Tous droits réservés.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Votre utilisation de ces matériels est soumise aux conditions d’utilisation de la "Plate-forme d'Apprentissage de la Sécurité Sanitaire de l’OMS, Matériel de Formation", que vous avez acceptés lors du téléchargement et qui sont disponibles sur la Plateforme d'Apprentissage de la Sécurité Sanitaire: </a:t>
            </a:r>
            <a:r>
              <a:rPr lang="en-US" altLang="en-US" sz="1500" u="sng">
                <a:hlinkClick r:id="rId2"/>
              </a:rPr>
              <a:t>https://extranet.who.int/hslp</a:t>
            </a:r>
            <a:endParaRPr lang="en-US" altLang="en-US" sz="1500" u="sng"/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Si vous adaptez, modifiez, traduisez ou révisez de toute autre manière le contenu de ces documents, vous n'impliquerez pas que l'OMS soit affiliée à de telles modifications et n'utiliserez pas le nom ou l'emblème de l'OMS dans ces documents modifiés.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En outre, nous vous invitons à informer l'OMS de toute modification de ces documents que vous utilisez publiquement, à des fins d'archivage et de développement continu, en envoyant un courrier électronique à l'adresse suivante: </a:t>
            </a:r>
            <a:r>
              <a:rPr lang="fr-FR" altLang="en-US" sz="1500">
                <a:hlinkClick r:id="rId3"/>
              </a:rPr>
              <a:t>ihrhrt@who.int</a:t>
            </a:r>
            <a:r>
              <a:rPr lang="fr-FR" altLang="en-US" sz="1500"/>
              <a:t> </a:t>
            </a:r>
            <a:endParaRPr lang="en-US" altLang="en-US" sz="1500"/>
          </a:p>
        </p:txBody>
      </p:sp>
    </p:spTree>
    <p:extLst>
      <p:ext uri="{BB962C8B-B14F-4D97-AF65-F5344CB8AC3E}">
        <p14:creationId xmlns:p14="http://schemas.microsoft.com/office/powerpoint/2010/main" val="23016285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67544" y="2708920"/>
            <a:ext cx="8229600" cy="1143000"/>
          </a:xfrm>
        </p:spPr>
        <p:txBody>
          <a:bodyPr/>
          <a:lstStyle/>
          <a:p>
            <a:r>
              <a:rPr lang="fr-FR" sz="6000" b="1" i="1" dirty="0" err="1">
                <a:solidFill>
                  <a:srgbClr val="002060"/>
                </a:solidFill>
              </a:rPr>
              <a:t>Merci</a:t>
            </a:r>
            <a:r>
              <a:rPr lang="fr-FR" sz="6000" b="1" i="1" dirty="0">
                <a:solidFill>
                  <a:srgbClr val="002060"/>
                </a:solidFill>
              </a:rPr>
              <a:t> </a:t>
            </a:r>
            <a:r>
              <a:rPr lang="fr-FR" sz="6000" b="1" i="1" dirty="0" err="1">
                <a:solidFill>
                  <a:srgbClr val="002060"/>
                </a:solidFill>
              </a:rPr>
              <a:t>!</a:t>
            </a:r>
            <a:endParaRPr lang="en-GB" sz="6000" b="1" i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1763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RC 59 Template E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451</TotalTime>
  <Words>231</Words>
  <Application>Microsoft Office PowerPoint</Application>
  <PresentationFormat>On-screen Show (4:3)</PresentationFormat>
  <Paragraphs>24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Arial Narrow</vt:lpstr>
      <vt:lpstr>Calibri</vt:lpstr>
      <vt:lpstr>Office Theme</vt:lpstr>
      <vt:lpstr>RC 59 Template EN</vt:lpstr>
      <vt:lpstr>A2.4 Activités de team building</vt:lpstr>
      <vt:lpstr>2. Champ de mines</vt:lpstr>
      <vt:lpstr>Règles du jeu</vt:lpstr>
      <vt:lpstr>Qu’avez-vous appris de cette expérience?</vt:lpstr>
      <vt:lpstr>Clause de non-responsabilité</vt:lpstr>
      <vt:lpstr>Merci !</vt:lpstr>
    </vt:vector>
  </TitlesOfParts>
  <Company>WHO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Egg drop challenge</dc:title>
  <dc:creator>BAYUGO, Yolanda</dc:creator>
  <cp:lastModifiedBy>GOMEZ, Paula</cp:lastModifiedBy>
  <cp:revision>25</cp:revision>
  <dcterms:created xsi:type="dcterms:W3CDTF">2015-05-23T15:32:06Z</dcterms:created>
  <dcterms:modified xsi:type="dcterms:W3CDTF">2018-06-13T13:26:28Z</dcterms:modified>
</cp:coreProperties>
</file>

<file path=docProps/thumbnail.jpeg>
</file>